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6.png" ContentType="image/png"/>
  <Override PartName="/ppt/media/image34.jpeg" ContentType="image/jpe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BF0FC1C-C024-4DAF-83D3-82A855A537B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BDE3FDA0-7ED4-4E03-9A92-7D708C9D161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12D5388-BF1B-4850-BC48-D8DDFA4E7C4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6D7D780B-3E2C-41DE-9C9B-3E2859FEBEA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1ADCCA6-2A26-4F33-A2D6-BBC6FC34B47D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6FB14771-7876-4EA1-909A-F41C3A46B4F1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C7CEC2C1-BD9A-4C50-A471-51DCFE92A4C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9839359-976F-401D-8584-A93E4A39FC3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A5DAE1D-A267-415F-958F-B367385FFD2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93F224EE-7F30-41C1-9005-8CC95BB1E44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514260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520" cy="514260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920" cy="226584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>
            <a:lum bright="-30000" contrast="-10000"/>
          </a:blip>
          <a:srcRect l="17871" t="0" r="17871" b="0"/>
          <a:stretch>
            <a:fillRect/>
          </a:stretch>
        </p:blipFill>
        <p:spPr>
          <a:xfrm>
            <a:off x="0" y="0"/>
            <a:ext cx="5394960" cy="514260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2800" cy="24411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9280" cy="514260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4720" cy="25560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70920" cy="228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Рисунок 17" descr=""/>
          <p:cNvPicPr/>
          <p:nvPr/>
        </p:nvPicPr>
        <p:blipFill>
          <a:blip r:embed="rId1"/>
          <a:srcRect l="1105126" t="0" r="1105126" b="0"/>
          <a:stretch>
            <a:fillRect/>
          </a:stretch>
        </p:blipFill>
        <p:spPr>
          <a:xfrm>
            <a:off x="0" y="1971720"/>
            <a:ext cx="9142920" cy="272304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0" y="0"/>
            <a:ext cx="9142920" cy="15840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5400" y="598320"/>
            <a:ext cx="4151520" cy="88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3486240" y="627480"/>
            <a:ext cx="2092680" cy="89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5970600" y="627480"/>
            <a:ext cx="2092680" cy="74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193080" y="1379160"/>
            <a:ext cx="3022200" cy="2916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53" name="Picture 2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75280" y="1348200"/>
            <a:ext cx="288000" cy="286200"/>
          </a:xfrm>
          <a:prstGeom prst="rect">
            <a:avLst/>
          </a:prstGeom>
          <a:ln w="9360">
            <a:noFill/>
          </a:ln>
        </p:spPr>
      </p:pic>
      <p:sp>
        <p:nvSpPr>
          <p:cNvPr id="254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55" name="CustomShape 7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56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572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продвинутый курс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30360" cy="32292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CustomShape 7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4" name="CustomShape 13"/>
          <p:cNvSpPr/>
          <p:nvPr/>
        </p:nvSpPr>
        <p:spPr>
          <a:xfrm>
            <a:off x="5526000" y="1725120"/>
            <a:ext cx="3330360" cy="32292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TextShape 14"/>
          <p:cNvSpPr txBox="1"/>
          <p:nvPr/>
        </p:nvSpPr>
        <p:spPr>
          <a:xfrm>
            <a:off x="5490000" y="1647360"/>
            <a:ext cx="4659840" cy="1626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События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AddEventListener</a:t>
            </a:r>
            <a:endParaRPr/>
          </a:p>
          <a:p>
            <a:endParaRPr/>
          </a:p>
          <a:p>
            <a:endParaRPr/>
          </a:p>
          <a:p>
            <a:r>
              <a:rPr lang="en-US">
                <a:latin typeface="Arial"/>
              </a:rPr>
              <a:t>Работа с координатами</a:t>
            </a:r>
            <a:endParaRPr/>
          </a:p>
        </p:txBody>
      </p:sp>
    </p:spTree>
  </p:cSld>
  <p:transition>
    <p:wipe dir="r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addEventListener</a:t>
            </a:r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0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1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4" name="CustomShape 8"/>
          <p:cNvSpPr/>
          <p:nvPr/>
        </p:nvSpPr>
        <p:spPr>
          <a:xfrm>
            <a:off x="91440" y="1007640"/>
            <a:ext cx="8594640" cy="13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ru-RU">
                <a:latin typeface="Arial"/>
              </a:rPr>
              <a:t>Фундаментальный недостаток DOM level 0 способов назначения обработчика — невозможность повесить несколько обработчиков на одно событие.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ru-RU">
                <a:latin typeface="Arial"/>
              </a:rPr>
              <a:t>Например, одна часть кода хочет при клике на кнопку делать ее подсвеченной, а другая — выдавать сообщение. Для этого нужно 2 разных обработчика.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ru-RU">
                <a:latin typeface="Arial"/>
              </a:rPr>
              <a:t>При этом новый обработчик будет затирать предыдущий. Например, следующий код на самом деле назначает один обработчик — последний: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input.onclick = function() { alert(1); }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input.onclick = function() { alert(2); } // заменит предыдущий обработчик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ransition>
    <p:wipe dir="r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addEventListener</a:t>
            </a:r>
            <a:endParaRPr/>
          </a:p>
        </p:txBody>
      </p:sp>
      <p:sp>
        <p:nvSpPr>
          <p:cNvPr id="187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3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Элементы DOM могут быть вложены друг в друга. При этом обработчик, привязанный к родителю, срабатывает, даже если посетитель кликнул по потомку.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Это происходит потому, что событие всплывает.</a:t>
            </a:r>
            <a:endParaRPr/>
          </a:p>
        </p:txBody>
      </p:sp>
    </p:spTree>
  </p:cSld>
  <p:transition>
    <p:wipe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Визуализация событий</a:t>
            </a:r>
            <a:endParaRPr/>
          </a:p>
        </p:txBody>
      </p:sp>
      <p:sp>
        <p:nvSpPr>
          <p:cNvPr id="196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7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8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9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02" name="" descr=""/>
          <p:cNvPicPr/>
          <p:nvPr/>
        </p:nvPicPr>
        <p:blipFill>
          <a:blip r:embed="rId2"/>
          <a:srcRect l="-22533" t="-850831" r="940848" b="0"/>
          <a:stretch>
            <a:fillRect/>
          </a:stretch>
        </p:blipFill>
        <p:spPr>
          <a:xfrm>
            <a:off x="1920240" y="1463400"/>
            <a:ext cx="5028120" cy="28335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rcRect l="1003052" t="-1496639" r="1003052" b="-1711609"/>
          <a:stretch>
            <a:fillRect/>
          </a:stretch>
        </p:blipFill>
        <p:spPr>
          <a:xfrm>
            <a:off x="2309400" y="1931760"/>
            <a:ext cx="4571280" cy="13068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43200" y="1244160"/>
            <a:ext cx="3004560" cy="33278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Действия, которые нельзя отменить</a:t>
            </a:r>
            <a:endParaRPr/>
          </a:p>
        </p:txBody>
      </p:sp>
      <p:sp>
        <p:nvSpPr>
          <p:cNvPr id="207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8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9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0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13" name="" descr=""/>
          <p:cNvPicPr/>
          <p:nvPr/>
        </p:nvPicPr>
        <p:blipFill>
          <a:blip r:embed="rId2"/>
          <a:srcRect l="-22533" t="-850831" r="940848" b="0"/>
          <a:stretch>
            <a:fillRect/>
          </a:stretch>
        </p:blipFill>
        <p:spPr>
          <a:xfrm>
            <a:off x="1920240" y="1463400"/>
            <a:ext cx="5028120" cy="28335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1003052" t="-1496639" r="1003052" b="-1711609"/>
          <a:stretch>
            <a:fillRect/>
          </a:stretch>
        </p:blipFill>
        <p:spPr>
          <a:xfrm>
            <a:off x="2309400" y="1931760"/>
            <a:ext cx="4571280" cy="1306800"/>
          </a:xfrm>
          <a:prstGeom prst="rect">
            <a:avLst/>
          </a:prstGeom>
          <a:ln>
            <a:noFill/>
          </a:ln>
        </p:spPr>
      </p:pic>
      <p:sp>
        <p:nvSpPr>
          <p:cNvPr id="215" name="TextShape 8"/>
          <p:cNvSpPr txBox="1"/>
          <p:nvPr/>
        </p:nvSpPr>
        <p:spPr>
          <a:xfrm>
            <a:off x="274320" y="1614600"/>
            <a:ext cx="8686800" cy="2591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Есть действия браузера, которые происходят до вызова обработчика. Такие действия нельзя отменить.</a:t>
            </a:r>
            <a:endParaRPr/>
          </a:p>
          <a:p>
            <a:r>
              <a:rPr lang="en-US">
                <a:latin typeface="Arial"/>
              </a:rPr>
              <a:t>Например, при клике по ссылке происходит фокусировка. Большинство браузеров выделяют такую ссылку пунктирной границей. Можно и указать свой стиль в CSS для псевдоселектора :focus.</a:t>
            </a:r>
            <a:endParaRPr/>
          </a:p>
          <a:p>
            <a:r>
              <a:rPr lang="en-US">
                <a:latin typeface="Arial"/>
              </a:rPr>
              <a:t>Фокусировку нельзя предотвратить из обработчика onfocus, поскольку обработчик вызывается уже после того, как она произошла.</a:t>
            </a:r>
            <a:endParaRPr/>
          </a:p>
          <a:p>
            <a:endParaRPr/>
          </a:p>
        </p:txBody>
      </p:sp>
    </p:spTree>
  </p:cSld>
  <p:transition>
    <p:wipe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>
                <a:latin typeface="Calibri"/>
              </a:rPr>
              <a:t>onDOMContentLoaded</a:t>
            </a:r>
            <a:endParaRPr/>
          </a:p>
        </p:txBody>
      </p:sp>
      <p:sp>
        <p:nvSpPr>
          <p:cNvPr id="218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9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0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1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24" name="" descr=""/>
          <p:cNvPicPr/>
          <p:nvPr/>
        </p:nvPicPr>
        <p:blipFill>
          <a:blip r:embed="rId2"/>
          <a:srcRect l="-22533" t="-850831" r="940848" b="0"/>
          <a:stretch>
            <a:fillRect/>
          </a:stretch>
        </p:blipFill>
        <p:spPr>
          <a:xfrm>
            <a:off x="1920240" y="1463400"/>
            <a:ext cx="5028120" cy="28335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rcRect l="1003052" t="-1496639" r="1003052" b="-1711609"/>
          <a:stretch>
            <a:fillRect/>
          </a:stretch>
        </p:blipFill>
        <p:spPr>
          <a:xfrm>
            <a:off x="2309400" y="1931760"/>
            <a:ext cx="4571280" cy="1306800"/>
          </a:xfrm>
          <a:prstGeom prst="rect">
            <a:avLst/>
          </a:prstGeom>
          <a:ln>
            <a:noFill/>
          </a:ln>
        </p:spPr>
      </p:pic>
      <p:sp>
        <p:nvSpPr>
          <p:cNvPr id="226" name="TextShape 8"/>
          <p:cNvSpPr txBox="1"/>
          <p:nvPr/>
        </p:nvSpPr>
        <p:spPr>
          <a:xfrm>
            <a:off x="182880" y="1225800"/>
            <a:ext cx="8686800" cy="32547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Событие onDOMContentLoaded срабатывает при загрузке документа, после выполнения всех тегов SCRIPT.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В отличие от window.onload, оно не ждёт загрузки дополнительных ресурсов, поэтому наступает гораздо раньше.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На момент наступления onDOMContentLoaded, дерево DOM полностью построено и все элементы доступны. Поэтому это событие часто используют для инициализации интерфейса. Во фреймворках для него отводят специальные функции: $(ready), Ext.onReady и т.п.</a:t>
            </a:r>
            <a:endParaRPr/>
          </a:p>
        </p:txBody>
      </p:sp>
    </p:spTree>
  </p:cSld>
  <p:transition>
    <p:wipe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>
                <a:latin typeface="Calibri"/>
              </a:rPr>
              <a:t>Client Height/Width</a:t>
            </a:r>
            <a:endParaRPr/>
          </a:p>
        </p:txBody>
      </p:sp>
      <p:sp>
        <p:nvSpPr>
          <p:cNvPr id="22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3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35" name="" descr=""/>
          <p:cNvPicPr/>
          <p:nvPr/>
        </p:nvPicPr>
        <p:blipFill>
          <a:blip r:embed="rId2"/>
          <a:srcRect l="-22533" t="-850831" r="940848" b="0"/>
          <a:stretch>
            <a:fillRect/>
          </a:stretch>
        </p:blipFill>
        <p:spPr>
          <a:xfrm>
            <a:off x="1920240" y="1463400"/>
            <a:ext cx="5028120" cy="28335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1003052" t="-1496639" r="1003052" b="-1711609"/>
          <a:stretch>
            <a:fillRect/>
          </a:stretch>
        </p:blipFill>
        <p:spPr>
          <a:xfrm>
            <a:off x="2309400" y="1931760"/>
            <a:ext cx="4571280" cy="13068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rcRect l="-1046337" t="1185370" r="529166" b="263425"/>
          <a:stretch>
            <a:fillRect/>
          </a:stretch>
        </p:blipFill>
        <p:spPr>
          <a:xfrm>
            <a:off x="2995200" y="1424160"/>
            <a:ext cx="3200040" cy="232236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HOMEWORK</a:t>
            </a:r>
            <a:endParaRPr/>
          </a:p>
        </p:txBody>
      </p:sp>
      <p:sp>
        <p:nvSpPr>
          <p:cNvPr id="240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1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2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3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45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6" name="CustomShape 8"/>
          <p:cNvSpPr/>
          <p:nvPr/>
        </p:nvSpPr>
        <p:spPr>
          <a:xfrm>
            <a:off x="1736640" y="1132200"/>
            <a:ext cx="5716800" cy="341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latin typeface="Arial"/>
              </a:rPr>
              <a:t>Задания находятся в папках уроков</a:t>
            </a:r>
            <a:endParaRPr/>
          </a:p>
        </p:txBody>
      </p:sp>
    </p:spTree>
  </p:cSld>
  <p:transition>
    <p:wipe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